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</p:sldMasterIdLst>
  <p:notesMasterIdLst>
    <p:notesMasterId r:id="rId28"/>
  </p:notesMasterIdLst>
  <p:handoutMasterIdLst>
    <p:handoutMasterId r:id="rId29"/>
  </p:handoutMasterIdLst>
  <p:sldIdLst>
    <p:sldId id="256" r:id="rId2"/>
    <p:sldId id="344" r:id="rId3"/>
    <p:sldId id="345" r:id="rId4"/>
    <p:sldId id="346" r:id="rId5"/>
    <p:sldId id="347" r:id="rId6"/>
    <p:sldId id="348" r:id="rId7"/>
    <p:sldId id="349" r:id="rId8"/>
    <p:sldId id="354" r:id="rId9"/>
    <p:sldId id="350" r:id="rId10"/>
    <p:sldId id="351" r:id="rId11"/>
    <p:sldId id="355" r:id="rId12"/>
    <p:sldId id="352" r:id="rId13"/>
    <p:sldId id="361" r:id="rId14"/>
    <p:sldId id="353" r:id="rId15"/>
    <p:sldId id="356" r:id="rId16"/>
    <p:sldId id="358" r:id="rId17"/>
    <p:sldId id="357" r:id="rId18"/>
    <p:sldId id="359" r:id="rId19"/>
    <p:sldId id="360" r:id="rId20"/>
    <p:sldId id="363" r:id="rId21"/>
    <p:sldId id="364" r:id="rId22"/>
    <p:sldId id="365" r:id="rId23"/>
    <p:sldId id="366" r:id="rId24"/>
    <p:sldId id="367" r:id="rId25"/>
    <p:sldId id="362" r:id="rId26"/>
    <p:sldId id="319" r:id="rId27"/>
  </p:sldIdLst>
  <p:sldSz cx="12192000" cy="6858000"/>
  <p:notesSz cx="9945688" cy="6858000"/>
  <p:embeddedFontLst>
    <p:embeddedFont>
      <p:font typeface="AngsanaUPC" panose="02020603050405020304" pitchFamily="18" charset="-34"/>
      <p:regular r:id="rId30"/>
      <p:bold r:id="rId31"/>
      <p:italic r:id="rId32"/>
      <p:boldItalic r:id="rId33"/>
    </p:embeddedFont>
    <p:embeddedFont>
      <p:font typeface="Arial Black" panose="020B0A04020102020204" pitchFamily="34" charset="0"/>
      <p:bold r:id="rId34"/>
    </p:embeddedFont>
    <p:embeddedFont>
      <p:font typeface="Arial Narrow" panose="020B0606020202030204" pitchFamily="34" charset="0"/>
      <p:regular r:id="rId35"/>
      <p:bold r:id="rId36"/>
      <p:italic r:id="rId37"/>
      <p:boldItalic r:id="rId38"/>
    </p:embeddedFont>
    <p:embeddedFont>
      <p:font typeface="Calibri" panose="020F0502020204030204" pitchFamily="34" charset="0"/>
      <p:regular r:id="rId39"/>
      <p:bold r:id="rId40"/>
      <p:italic r:id="rId41"/>
      <p:boldItalic r:id="rId42"/>
    </p:embeddedFont>
    <p:embeddedFont>
      <p:font typeface="Calibri Light" panose="020F0302020204030204" pitchFamily="34" charset="0"/>
      <p:regular r:id="rId43"/>
      <p:italic r:id="rId44"/>
    </p:embeddedFont>
    <p:embeddedFont>
      <p:font typeface="Georgia" panose="02040502050405020303" pitchFamily="18" charset="0"/>
      <p:regular r:id="rId45"/>
      <p:bold r:id="rId46"/>
      <p:italic r:id="rId47"/>
      <p:boldItalic r:id="rId4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95959"/>
    <a:srgbClr val="F16B6F"/>
    <a:srgbClr val="5A9367"/>
    <a:srgbClr val="18BD9B"/>
    <a:srgbClr val="EE7679"/>
    <a:srgbClr val="E85A71"/>
    <a:srgbClr val="CBE86B"/>
    <a:srgbClr val="EDE574"/>
    <a:srgbClr val="C6E5D9"/>
    <a:srgbClr val="C6A49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4434" autoAdjust="0"/>
  </p:normalViewPr>
  <p:slideViewPr>
    <p:cSldViewPr snapToGrid="0">
      <p:cViewPr varScale="1">
        <p:scale>
          <a:sx n="68" d="100"/>
          <a:sy n="68" d="100"/>
        </p:scale>
        <p:origin x="81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font" Target="fonts/font13.fntdata"/><Relationship Id="rId47" Type="http://schemas.openxmlformats.org/officeDocument/2006/relationships/font" Target="fonts/font18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46" Type="http://schemas.openxmlformats.org/officeDocument/2006/relationships/font" Target="fonts/font1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41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font" Target="fonts/font1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7.fntdata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4" Type="http://schemas.openxmlformats.org/officeDocument/2006/relationships/font" Target="fonts/font15.fntdata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font" Target="fonts/font14.fntdata"/><Relationship Id="rId48" Type="http://schemas.openxmlformats.org/officeDocument/2006/relationships/font" Target="fonts/font19.fntdata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309798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633588" y="1"/>
            <a:ext cx="4309798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CA9038-E229-4853-8FD1-D0B2C8ABDC1A}" type="datetimeFigureOut">
              <a:rPr lang="en-US" smtClean="0"/>
              <a:t>11/14/2020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4309798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633588" y="6513910"/>
            <a:ext cx="4309798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A42642-B9DB-4419-9015-C4945B06E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11144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309798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633588" y="1"/>
            <a:ext cx="4309798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D1D814-A2B0-4F44-9673-C4709FA7497E}" type="datetimeFigureOut">
              <a:rPr lang="en-US" smtClean="0"/>
              <a:t>11/14/2020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914650" y="857250"/>
            <a:ext cx="4116388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94569" y="3300412"/>
            <a:ext cx="795655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4309798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633588" y="6513910"/>
            <a:ext cx="4309798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E0C26B-8474-4F43-A23B-482C62EC5B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9042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E0C26B-8474-4F43-A23B-482C62EC5BA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3437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E0C26B-8474-4F43-A23B-482C62EC5BA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3367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55C52-6D7F-4DFF-81AB-FCDE17389BEE}" type="datetime1">
              <a:rPr lang="en-US" smtClean="0"/>
              <a:t>11/14/2020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D2108-9D73-483C-B0A6-C872C5E6B0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6503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BCCE14-593B-4ACF-B95A-0FB53062A5A3}" type="datetime1">
              <a:rPr lang="en-US" smtClean="0"/>
              <a:t>11/14/2020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D2108-9D73-483C-B0A6-C872C5E6B0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3966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1E010-5D73-4EB6-B07A-609B3094CC1D}" type="datetime1">
              <a:rPr lang="en-US" smtClean="0"/>
              <a:t>11/14/2020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D2108-9D73-483C-B0A6-C872C5E6B0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2577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AB58CE-9D69-49BF-B786-88B48AAA8CA4}" type="datetime1">
              <a:rPr lang="en-US" smtClean="0"/>
              <a:t>11/14/2020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D2108-9D73-483C-B0A6-C872C5E6B0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4128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F91B4-4302-4313-92D1-C5A1A8B324B2}" type="datetime1">
              <a:rPr lang="en-US" smtClean="0"/>
              <a:t>11/14/2020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D2108-9D73-483C-B0A6-C872C5E6B0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2009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BB623D-6E1A-48ED-8808-0743AA68D39C}" type="datetime1">
              <a:rPr lang="en-US" smtClean="0"/>
              <a:t>11/14/2020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D2108-9D73-483C-B0A6-C872C5E6B0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6221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D49BA-6489-4944-B564-F55FD63B6580}" type="datetime1">
              <a:rPr lang="en-US" smtClean="0"/>
              <a:t>11/14/2020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D2108-9D73-483C-B0A6-C872C5E6B0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0826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62F94-CDA2-4D63-8789-E845825F3C0B}" type="datetime1">
              <a:rPr lang="en-US" smtClean="0"/>
              <a:t>11/14/2020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D2108-9D73-483C-B0A6-C872C5E6B0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3591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EB332-B2E6-4CDC-B8A3-D4F351A5C768}" type="datetime1">
              <a:rPr lang="en-US" smtClean="0"/>
              <a:t>11/14/2020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D2108-9D73-483C-B0A6-C872C5E6B0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858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1A957-D98E-4EF8-AC6B-D44405704E9B}" type="datetime1">
              <a:rPr lang="en-US" smtClean="0"/>
              <a:t>11/14/2020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D2108-9D73-483C-B0A6-C872C5E6B0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401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31071-5340-4E4E-85EF-333ECC46367C}" type="datetime1">
              <a:rPr lang="en-US" smtClean="0"/>
              <a:t>11/14/2020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D2108-9D73-483C-B0A6-C872C5E6B0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3149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1515BA-936F-4576-A3CF-6E2C94935776}" type="datetime1">
              <a:rPr lang="en-US" smtClean="0"/>
              <a:t>11/14/2020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5D2108-9D73-483C-B0A6-C872C5E6B0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479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jp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EA0B7-1217-44A9-A7D7-5E4AA68F87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88928" y="315754"/>
            <a:ext cx="7685400" cy="1376673"/>
          </a:xfrm>
          <a:ln>
            <a:noFill/>
          </a:ln>
        </p:spPr>
        <p:txBody>
          <a:bodyPr>
            <a:noAutofit/>
          </a:bodyPr>
          <a:lstStyle/>
          <a:p>
            <a:pPr algn="l"/>
            <a:r>
              <a:rPr 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Georgia" panose="02040502050405020303" pitchFamily="18" charset="0"/>
                <a:cs typeface="AngsanaUPC" panose="02020603050405020304" pitchFamily="18" charset="-34"/>
              </a:rPr>
              <a:t>Credit Card Fraud Detection</a:t>
            </a:r>
            <a:b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Georgia" panose="02040502050405020303" pitchFamily="18" charset="0"/>
                <a:cs typeface="AngsanaUPC" panose="02020603050405020304" pitchFamily="18" charset="-34"/>
              </a:rPr>
            </a:b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Georgia" panose="02040502050405020303" pitchFamily="18" charset="0"/>
                <a:cs typeface="AngsanaUPC" panose="02020603050405020304" pitchFamily="18" charset="-34"/>
              </a:rPr>
              <a:t>Anonymized credit card transactions labeled as fraudulent or genuine</a:t>
            </a:r>
            <a:endParaRPr lang="en-GB" sz="2800" dirty="0">
              <a:solidFill>
                <a:schemeClr val="tx1">
                  <a:lumMod val="85000"/>
                  <a:lumOff val="15000"/>
                </a:schemeClr>
              </a:solidFill>
              <a:latin typeface="Georgia" panose="02040502050405020303" pitchFamily="18" charset="0"/>
              <a:cs typeface="AngsanaUPC" panose="02020603050405020304" pitchFamily="18" charset="-34"/>
            </a:endParaRPr>
          </a:p>
        </p:txBody>
      </p:sp>
      <p:sp>
        <p:nvSpPr>
          <p:cNvPr id="8" name="Right Triangle 7">
            <a:extLst>
              <a:ext uri="{FF2B5EF4-FFF2-40B4-BE49-F238E27FC236}">
                <a16:creationId xmlns:a16="http://schemas.microsoft.com/office/drawing/2014/main" id="{C22C97C8-F929-4336-B993-5571CE21F08E}"/>
              </a:ext>
            </a:extLst>
          </p:cNvPr>
          <p:cNvSpPr/>
          <p:nvPr/>
        </p:nvSpPr>
        <p:spPr>
          <a:xfrm rot="10800000" flipH="1">
            <a:off x="196948" y="1827796"/>
            <a:ext cx="3766839" cy="1747625"/>
          </a:xfrm>
          <a:prstGeom prst="rtTriangle">
            <a:avLst/>
          </a:prstGeom>
          <a:solidFill>
            <a:srgbClr val="F016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F707B0B-B36B-4513-9B1C-7B6E513EB299}"/>
              </a:ext>
            </a:extLst>
          </p:cNvPr>
          <p:cNvSpPr/>
          <p:nvPr/>
        </p:nvSpPr>
        <p:spPr>
          <a:xfrm>
            <a:off x="196948" y="225082"/>
            <a:ext cx="3766839" cy="1619961"/>
          </a:xfrm>
          <a:prstGeom prst="rect">
            <a:avLst/>
          </a:prstGeom>
          <a:solidFill>
            <a:srgbClr val="F016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348EE3A-D2DA-4BF2-8614-5672BEF6D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4D135-BC83-411D-9BE7-1C2D02CD520C}" type="slidenum">
              <a:rPr lang="en-GB" smtClean="0"/>
              <a:t>1</a:t>
            </a:fld>
            <a:endParaRPr lang="en-GB" dirty="0"/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DDB0219A-D0B4-4EB7-B59A-8333714D36D5}"/>
              </a:ext>
            </a:extLst>
          </p:cNvPr>
          <p:cNvSpPr/>
          <p:nvPr/>
        </p:nvSpPr>
        <p:spPr>
          <a:xfrm rot="16200000">
            <a:off x="10105370" y="4869305"/>
            <a:ext cx="1974652" cy="1729687"/>
          </a:xfrm>
          <a:prstGeom prst="triangle">
            <a:avLst/>
          </a:prstGeom>
          <a:solidFill>
            <a:srgbClr val="9606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Parallelogram 10">
            <a:extLst>
              <a:ext uri="{FF2B5EF4-FFF2-40B4-BE49-F238E27FC236}">
                <a16:creationId xmlns:a16="http://schemas.microsoft.com/office/drawing/2014/main" id="{F7B4F1C5-7907-438C-8714-2BE0B4687BD0}"/>
              </a:ext>
            </a:extLst>
          </p:cNvPr>
          <p:cNvSpPr/>
          <p:nvPr/>
        </p:nvSpPr>
        <p:spPr>
          <a:xfrm rot="19761841">
            <a:off x="9572026" y="3355017"/>
            <a:ext cx="3022851" cy="1673445"/>
          </a:xfrm>
          <a:prstGeom prst="parallelogram">
            <a:avLst>
              <a:gd name="adj" fmla="val 61315"/>
            </a:avLst>
          </a:prstGeom>
          <a:solidFill>
            <a:srgbClr val="D520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Parallelogram 14">
            <a:extLst>
              <a:ext uri="{FF2B5EF4-FFF2-40B4-BE49-F238E27FC236}">
                <a16:creationId xmlns:a16="http://schemas.microsoft.com/office/drawing/2014/main" id="{43777915-C8C2-42A8-BDCA-3DE466B169E9}"/>
              </a:ext>
            </a:extLst>
          </p:cNvPr>
          <p:cNvSpPr/>
          <p:nvPr/>
        </p:nvSpPr>
        <p:spPr>
          <a:xfrm rot="19800175" flipV="1">
            <a:off x="7016307" y="4890077"/>
            <a:ext cx="2726213" cy="1636542"/>
          </a:xfrm>
          <a:prstGeom prst="parallelogram">
            <a:avLst>
              <a:gd name="adj" fmla="val 63977"/>
            </a:avLst>
          </a:prstGeom>
          <a:solidFill>
            <a:srgbClr val="D71F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21DC6CAE-46E5-4FB0-9B34-7E0DAB744160}"/>
              </a:ext>
            </a:extLst>
          </p:cNvPr>
          <p:cNvSpPr/>
          <p:nvPr/>
        </p:nvSpPr>
        <p:spPr>
          <a:xfrm>
            <a:off x="5259978" y="5679609"/>
            <a:ext cx="3359315" cy="892849"/>
          </a:xfrm>
          <a:prstGeom prst="triangle">
            <a:avLst>
              <a:gd name="adj" fmla="val 46129"/>
            </a:avLst>
          </a:prstGeom>
          <a:solidFill>
            <a:srgbClr val="D71F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60DA3A8E-7282-4502-841B-8FAAF2250405}"/>
              </a:ext>
            </a:extLst>
          </p:cNvPr>
          <p:cNvSpPr/>
          <p:nvPr/>
        </p:nvSpPr>
        <p:spPr>
          <a:xfrm rot="16200000">
            <a:off x="8260789" y="3865149"/>
            <a:ext cx="1964311" cy="1785408"/>
          </a:xfrm>
          <a:prstGeom prst="triangle">
            <a:avLst>
              <a:gd name="adj" fmla="val 47619"/>
            </a:avLst>
          </a:prstGeom>
          <a:solidFill>
            <a:srgbClr val="4864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0147FEDC-9941-4255-BBCF-D82D47FFF378}"/>
              </a:ext>
            </a:extLst>
          </p:cNvPr>
          <p:cNvSpPr/>
          <p:nvPr/>
        </p:nvSpPr>
        <p:spPr>
          <a:xfrm rot="16200000">
            <a:off x="7047964" y="2720079"/>
            <a:ext cx="1920240" cy="1655379"/>
          </a:xfrm>
          <a:prstGeom prst="triangle">
            <a:avLst/>
          </a:prstGeom>
          <a:solidFill>
            <a:srgbClr val="EE16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D8258104-C590-41EE-A1F7-960A9D1240CF}"/>
              </a:ext>
            </a:extLst>
          </p:cNvPr>
          <p:cNvSpPr/>
          <p:nvPr/>
        </p:nvSpPr>
        <p:spPr>
          <a:xfrm rot="16200000">
            <a:off x="8725276" y="2329010"/>
            <a:ext cx="1518641" cy="1266660"/>
          </a:xfrm>
          <a:prstGeom prst="triangle">
            <a:avLst>
              <a:gd name="adj" fmla="val 50000"/>
            </a:avLst>
          </a:prstGeom>
          <a:solidFill>
            <a:srgbClr val="4864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2A89162-12C9-415E-988D-8FD91A70B9DD}"/>
              </a:ext>
            </a:extLst>
          </p:cNvPr>
          <p:cNvSpPr/>
          <p:nvPr/>
        </p:nvSpPr>
        <p:spPr>
          <a:xfrm>
            <a:off x="4131129" y="225082"/>
            <a:ext cx="7826411" cy="1602714"/>
          </a:xfrm>
          <a:prstGeom prst="rect">
            <a:avLst/>
          </a:prstGeom>
          <a:noFill/>
          <a:ln w="38100">
            <a:solidFill>
              <a:srgbClr val="F016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0337113C-CC92-4850-BC2D-F998F30185EF}"/>
              </a:ext>
            </a:extLst>
          </p:cNvPr>
          <p:cNvSpPr/>
          <p:nvPr/>
        </p:nvSpPr>
        <p:spPr>
          <a:xfrm rot="16200000">
            <a:off x="9003240" y="1355039"/>
            <a:ext cx="1155786" cy="1073588"/>
          </a:xfrm>
          <a:prstGeom prst="triangle">
            <a:avLst>
              <a:gd name="adj" fmla="val 56961"/>
            </a:avLst>
          </a:prstGeom>
          <a:solidFill>
            <a:srgbClr val="4A64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6314A5E1-17A6-4C9D-922E-FB6D0D8153A7}"/>
              </a:ext>
            </a:extLst>
          </p:cNvPr>
          <p:cNvSpPr/>
          <p:nvPr/>
        </p:nvSpPr>
        <p:spPr>
          <a:xfrm rot="19763927">
            <a:off x="9467655" y="1184106"/>
            <a:ext cx="2018035" cy="2108765"/>
          </a:xfrm>
          <a:prstGeom prst="triangle">
            <a:avLst>
              <a:gd name="adj" fmla="val 64328"/>
            </a:avLst>
          </a:prstGeom>
          <a:solidFill>
            <a:srgbClr val="9606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47A209A5-7D12-464C-B608-EACA9E917757}"/>
              </a:ext>
            </a:extLst>
          </p:cNvPr>
          <p:cNvSpPr/>
          <p:nvPr/>
        </p:nvSpPr>
        <p:spPr>
          <a:xfrm rot="19634160">
            <a:off x="8484220" y="1479530"/>
            <a:ext cx="1439201" cy="1207397"/>
          </a:xfrm>
          <a:prstGeom prst="triangle">
            <a:avLst>
              <a:gd name="adj" fmla="val 53009"/>
            </a:avLst>
          </a:prstGeom>
          <a:solidFill>
            <a:srgbClr val="4864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4B93769-E726-49ED-AFB4-BE9D9A178681}"/>
              </a:ext>
            </a:extLst>
          </p:cNvPr>
          <p:cNvSpPr/>
          <p:nvPr/>
        </p:nvSpPr>
        <p:spPr>
          <a:xfrm rot="17884955">
            <a:off x="9498794" y="1231904"/>
            <a:ext cx="115325" cy="13762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5BF65BC-47E4-455D-87E4-650B010EF5C5}"/>
              </a:ext>
            </a:extLst>
          </p:cNvPr>
          <p:cNvSpPr/>
          <p:nvPr/>
        </p:nvSpPr>
        <p:spPr>
          <a:xfrm>
            <a:off x="10106087" y="1069004"/>
            <a:ext cx="130920" cy="48737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0B6D11BF-C179-4FC3-BD19-27338E47DEE2}"/>
              </a:ext>
            </a:extLst>
          </p:cNvPr>
          <p:cNvCxnSpPr>
            <a:cxnSpLocks/>
          </p:cNvCxnSpPr>
          <p:nvPr/>
        </p:nvCxnSpPr>
        <p:spPr>
          <a:xfrm flipH="1">
            <a:off x="8440304" y="5683439"/>
            <a:ext cx="1528729" cy="949479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49A33D26-F46D-4645-8330-8D170647A2DD}"/>
              </a:ext>
            </a:extLst>
          </p:cNvPr>
          <p:cNvSpPr/>
          <p:nvPr/>
        </p:nvSpPr>
        <p:spPr>
          <a:xfrm>
            <a:off x="8864939" y="1314935"/>
            <a:ext cx="114082" cy="29802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2EF85EA5-E1CC-471A-BC3F-E153139ECFFA}"/>
              </a:ext>
            </a:extLst>
          </p:cNvPr>
          <p:cNvCxnSpPr>
            <a:cxnSpLocks/>
          </p:cNvCxnSpPr>
          <p:nvPr/>
        </p:nvCxnSpPr>
        <p:spPr>
          <a:xfrm>
            <a:off x="8131628" y="4746822"/>
            <a:ext cx="2096224" cy="1098940"/>
          </a:xfrm>
          <a:prstGeom prst="line">
            <a:avLst/>
          </a:prstGeom>
          <a:ln w="146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99D618CB-B0D6-4CE9-B950-705703924D91}"/>
              </a:ext>
            </a:extLst>
          </p:cNvPr>
          <p:cNvSpPr txBox="1"/>
          <p:nvPr/>
        </p:nvSpPr>
        <p:spPr>
          <a:xfrm>
            <a:off x="202843" y="4280629"/>
            <a:ext cx="782854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rgbClr val="404040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BANK PLOY &amp; NICK</a:t>
            </a:r>
            <a:endParaRPr lang="en-GB" sz="6000" b="1" dirty="0">
              <a:solidFill>
                <a:srgbClr val="404040"/>
              </a:solidFill>
              <a:latin typeface="AngsanaUPC" panose="02020603050405020304" pitchFamily="18" charset="-34"/>
              <a:cs typeface="AngsanaUPC" panose="02020603050405020304" pitchFamily="18" charset="-34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4818CF8-8FB2-4408-AA33-B13ACED8D045}"/>
              </a:ext>
            </a:extLst>
          </p:cNvPr>
          <p:cNvSpPr txBox="1"/>
          <p:nvPr/>
        </p:nvSpPr>
        <p:spPr>
          <a:xfrm>
            <a:off x="257729" y="5211664"/>
            <a:ext cx="63187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404040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Big Data Engineering</a:t>
            </a:r>
          </a:p>
          <a:p>
            <a:r>
              <a:rPr lang="en-US" sz="2400" b="1" dirty="0">
                <a:solidFill>
                  <a:srgbClr val="404040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College of Innovative Technology and Engineering</a:t>
            </a:r>
          </a:p>
          <a:p>
            <a:r>
              <a:rPr lang="en-US" sz="2400" b="1" dirty="0" err="1">
                <a:solidFill>
                  <a:srgbClr val="404040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Dhurakij</a:t>
            </a:r>
            <a:r>
              <a:rPr lang="en-US" sz="2400" b="1" dirty="0">
                <a:solidFill>
                  <a:srgbClr val="404040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 Pundit University</a:t>
            </a:r>
            <a:endParaRPr lang="en-GB" sz="2400" b="1" dirty="0">
              <a:solidFill>
                <a:srgbClr val="404040"/>
              </a:solidFill>
              <a:latin typeface="AngsanaUPC" panose="02020603050405020304" pitchFamily="18" charset="-34"/>
              <a:cs typeface="AngsanaUPC" panose="02020603050405020304" pitchFamily="18" charset="-34"/>
            </a:endParaRP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C11BEFD1-489A-497E-A39E-531827FDB309}"/>
              </a:ext>
            </a:extLst>
          </p:cNvPr>
          <p:cNvCxnSpPr/>
          <p:nvPr/>
        </p:nvCxnSpPr>
        <p:spPr>
          <a:xfrm>
            <a:off x="337670" y="5178136"/>
            <a:ext cx="5961378" cy="0"/>
          </a:xfrm>
          <a:prstGeom prst="line">
            <a:avLst/>
          </a:prstGeom>
          <a:ln w="38100">
            <a:solidFill>
              <a:srgbClr val="F0161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1C0EB186-EE61-4F22-8F94-7859BB804189}"/>
              </a:ext>
            </a:extLst>
          </p:cNvPr>
          <p:cNvCxnSpPr/>
          <p:nvPr/>
        </p:nvCxnSpPr>
        <p:spPr>
          <a:xfrm>
            <a:off x="10178865" y="1183308"/>
            <a:ext cx="1125948" cy="906749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39936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E851A08-281B-47C1-BECA-98E2E773BF01}"/>
              </a:ext>
            </a:extLst>
          </p:cNvPr>
          <p:cNvSpPr txBox="1"/>
          <p:nvPr/>
        </p:nvSpPr>
        <p:spPr>
          <a:xfrm>
            <a:off x="630936" y="639520"/>
            <a:ext cx="3429000" cy="17190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200" b="1" kern="1200" dirty="0">
                <a:solidFill>
                  <a:schemeClr val="tx1"/>
                </a:solidFill>
                <a:latin typeface="Arial Narrow" panose="020B0606020202030204" pitchFamily="34" charset="0"/>
                <a:ea typeface="+mj-ea"/>
                <a:cs typeface="+mj-cs"/>
              </a:rPr>
              <a:t>Data Understanding</a:t>
            </a:r>
          </a:p>
        </p:txBody>
      </p:sp>
      <p:sp>
        <p:nvSpPr>
          <p:cNvPr id="33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CAB477-C33E-44B5-AC6C-CF453B7FB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E95D2108-9D73-483C-B0A6-C872C5E6B011}" type="slidenum">
              <a:rPr lang="en-US" smtClean="0"/>
              <a:pPr>
                <a:spcAft>
                  <a:spcPts val="600"/>
                </a:spcAft>
              </a:pPr>
              <a:t>10</a:t>
            </a:fld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04447D0-7807-4B70-BD6A-ED9981BB75AD}"/>
              </a:ext>
            </a:extLst>
          </p:cNvPr>
          <p:cNvGrpSpPr/>
          <p:nvPr/>
        </p:nvGrpSpPr>
        <p:grpSpPr>
          <a:xfrm>
            <a:off x="4200255" y="824774"/>
            <a:ext cx="7854915" cy="4968705"/>
            <a:chOff x="1647825" y="638174"/>
            <a:chExt cx="8896350" cy="525303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5E58749-3147-45CB-8A0B-FCE2B22FE01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47825" y="966787"/>
              <a:ext cx="8896350" cy="492442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88B2E60-02A5-4CEC-8B69-7AB51FC42BD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59149" y="638174"/>
              <a:ext cx="1685925" cy="657225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6D771780-5125-4B39-B2A1-329180A744B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574129" y="4266263"/>
              <a:ext cx="1634039" cy="730102"/>
            </a:xfrm>
            <a:prstGeom prst="rect">
              <a:avLst/>
            </a:prstGeom>
          </p:spPr>
        </p:pic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E1457E5E-1530-469E-8124-57ED0085FC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5198" y="2966938"/>
            <a:ext cx="3800475" cy="30480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246C433-95EC-4115-B8E0-7108D65C8987}"/>
              </a:ext>
            </a:extLst>
          </p:cNvPr>
          <p:cNvSpPr txBox="1"/>
          <p:nvPr/>
        </p:nvSpPr>
        <p:spPr>
          <a:xfrm>
            <a:off x="838200" y="6152686"/>
            <a:ext cx="1704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Credit: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datacube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BFA20613-6E9D-4478-86C2-81C1F1D308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51637" y="5881687"/>
            <a:ext cx="5162550" cy="67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1151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19245A10-7F37-4569-80D2-2F692931E3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8">
            <a:extLst>
              <a:ext uri="{FF2B5EF4-FFF2-40B4-BE49-F238E27FC236}">
                <a16:creationId xmlns:a16="http://schemas.microsoft.com/office/drawing/2014/main" id="{9267F70F-11C6-4597-9381-D0D80FC18F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06152" y="2355786"/>
            <a:ext cx="4985748" cy="353107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FB4FC0-4174-4531-994F-CAC2C904A095}"/>
              </a:ext>
            </a:extLst>
          </p:cNvPr>
          <p:cNvSpPr txBox="1"/>
          <p:nvPr/>
        </p:nvSpPr>
        <p:spPr>
          <a:xfrm>
            <a:off x="7559812" y="2723322"/>
            <a:ext cx="3510355" cy="223673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Process</a:t>
            </a:r>
          </a:p>
        </p:txBody>
      </p:sp>
      <p:sp>
        <p:nvSpPr>
          <p:cNvPr id="17" name="Freeform 5">
            <a:extLst>
              <a:ext uri="{FF2B5EF4-FFF2-40B4-BE49-F238E27FC236}">
                <a16:creationId xmlns:a16="http://schemas.microsoft.com/office/drawing/2014/main" id="{2C20A93E-E407-4683-A405-147DE26132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09782" y="1654168"/>
            <a:ext cx="822493" cy="4232692"/>
          </a:xfrm>
          <a:custGeom>
            <a:avLst/>
            <a:gdLst>
              <a:gd name="T0" fmla="*/ 491 w 491"/>
              <a:gd name="T1" fmla="*/ 2247 h 2732"/>
              <a:gd name="T2" fmla="*/ 0 w 491"/>
              <a:gd name="T3" fmla="*/ 2732 h 2732"/>
              <a:gd name="T4" fmla="*/ 0 w 491"/>
              <a:gd name="T5" fmla="*/ 486 h 2732"/>
              <a:gd name="T6" fmla="*/ 491 w 491"/>
              <a:gd name="T7" fmla="*/ 0 h 2732"/>
              <a:gd name="T8" fmla="*/ 491 w 491"/>
              <a:gd name="T9" fmla="*/ 2247 h 2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91" h="2732">
                <a:moveTo>
                  <a:pt x="491" y="2247"/>
                </a:moveTo>
                <a:lnTo>
                  <a:pt x="0" y="2732"/>
                </a:lnTo>
                <a:lnTo>
                  <a:pt x="0" y="486"/>
                </a:lnTo>
                <a:lnTo>
                  <a:pt x="491" y="0"/>
                </a:lnTo>
                <a:lnTo>
                  <a:pt x="491" y="224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Freeform 6">
            <a:extLst>
              <a:ext uri="{FF2B5EF4-FFF2-40B4-BE49-F238E27FC236}">
                <a16:creationId xmlns:a16="http://schemas.microsoft.com/office/drawing/2014/main" id="{9E8E3DD9-D235-48D9-A0EC-D6817EC84B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544520" y="1311136"/>
            <a:ext cx="687754" cy="3820236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Freeform 7">
            <a:extLst>
              <a:ext uri="{FF2B5EF4-FFF2-40B4-BE49-F238E27FC236}">
                <a16:creationId xmlns:a16="http://schemas.microsoft.com/office/drawing/2014/main" id="{EA83A145-578D-4A0B-94A7-AEAB2027D7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544520" y="1126737"/>
            <a:ext cx="347200" cy="3699705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72EC92E-BB8A-4014-92F3-8E0F4A4F3B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82" r="5980" b="-2"/>
          <a:stretch/>
        </p:blipFill>
        <p:spPr>
          <a:xfrm>
            <a:off x="1258859" y="1120046"/>
            <a:ext cx="5635819" cy="350950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3514CC-6AFF-4518-B3BB-5E52454D14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07624" y="6382512"/>
            <a:ext cx="685800" cy="320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E95D2108-9D73-483C-B0A6-C872C5E6B011}" type="slidenum">
              <a:rPr lang="en-US" sz="100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11</a:t>
            </a:fld>
            <a:endParaRPr lang="en-US" sz="1000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3697680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B6D86B-F700-4932-A63B-D8A971FDB7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D2108-9D73-483C-B0A6-C872C5E6B011}" type="slidenum">
              <a:rPr lang="en-US" smtClean="0"/>
              <a:t>12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FE0FE7-1D42-432F-9861-EDE43AB027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9754" y="1130904"/>
            <a:ext cx="1190625" cy="11525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92372A0-A527-40E7-97E9-AF11337D64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1153" y="3275765"/>
            <a:ext cx="1647825" cy="2581275"/>
          </a:xfrm>
          <a:prstGeom prst="rect">
            <a:avLst/>
          </a:prstGeom>
        </p:spPr>
      </p:pic>
      <p:sp>
        <p:nvSpPr>
          <p:cNvPr id="10" name="Arrow: Down 9">
            <a:extLst>
              <a:ext uri="{FF2B5EF4-FFF2-40B4-BE49-F238E27FC236}">
                <a16:creationId xmlns:a16="http://schemas.microsoft.com/office/drawing/2014/main" id="{3EC54FB5-13A3-45C0-AE9D-2D6CA36982CF}"/>
              </a:ext>
            </a:extLst>
          </p:cNvPr>
          <p:cNvSpPr/>
          <p:nvPr/>
        </p:nvSpPr>
        <p:spPr>
          <a:xfrm>
            <a:off x="2384257" y="2537828"/>
            <a:ext cx="641685" cy="737937"/>
          </a:xfrm>
          <a:prstGeom prst="down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DA91794-8D3F-44B0-98C8-08617423D1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9886" y="3275765"/>
            <a:ext cx="6134100" cy="2657475"/>
          </a:xfrm>
          <a:prstGeom prst="rect">
            <a:avLst/>
          </a:prstGeom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A59680EE-4551-47B1-9C65-14342B9C31F1}"/>
              </a:ext>
            </a:extLst>
          </p:cNvPr>
          <p:cNvSpPr/>
          <p:nvPr/>
        </p:nvSpPr>
        <p:spPr>
          <a:xfrm>
            <a:off x="3725228" y="3882189"/>
            <a:ext cx="978408" cy="684213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AB28758-A7B3-45ED-BCE2-904955430025}"/>
              </a:ext>
            </a:extLst>
          </p:cNvPr>
          <p:cNvSpPr txBox="1"/>
          <p:nvPr/>
        </p:nvSpPr>
        <p:spPr>
          <a:xfrm>
            <a:off x="477252" y="158393"/>
            <a:ext cx="5618748" cy="71811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200" b="1" kern="1200" dirty="0">
                <a:solidFill>
                  <a:schemeClr val="tx1"/>
                </a:solidFill>
                <a:latin typeface="Arial Narrow" panose="020B0606020202030204" pitchFamily="34" charset="0"/>
                <a:ea typeface="+mj-ea"/>
                <a:cs typeface="+mj-cs"/>
              </a:rPr>
              <a:t>Deal with unbalanced data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5BF0E03-4F02-436E-87F6-887F669E9545}"/>
              </a:ext>
            </a:extLst>
          </p:cNvPr>
          <p:cNvSpPr/>
          <p:nvPr/>
        </p:nvSpPr>
        <p:spPr>
          <a:xfrm>
            <a:off x="4703636" y="2912012"/>
            <a:ext cx="2949189" cy="294502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9317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DAB28758-A7B3-45ED-BCE2-904955430025}"/>
              </a:ext>
            </a:extLst>
          </p:cNvPr>
          <p:cNvSpPr txBox="1"/>
          <p:nvPr/>
        </p:nvSpPr>
        <p:spPr>
          <a:xfrm>
            <a:off x="477252" y="158393"/>
            <a:ext cx="5618748" cy="71811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200" b="1" kern="1200" dirty="0">
                <a:solidFill>
                  <a:schemeClr val="tx1"/>
                </a:solidFill>
                <a:latin typeface="Arial Narrow" panose="020B0606020202030204" pitchFamily="34" charset="0"/>
                <a:ea typeface="+mj-ea"/>
                <a:cs typeface="+mj-cs"/>
              </a:rPr>
              <a:t>Deal with unbalanced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73657B-8751-4F78-860B-D72C4503C8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412" y="1347787"/>
            <a:ext cx="11010371" cy="4194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6257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DAB28758-A7B3-45ED-BCE2-904955430025}"/>
              </a:ext>
            </a:extLst>
          </p:cNvPr>
          <p:cNvSpPr txBox="1"/>
          <p:nvPr/>
        </p:nvSpPr>
        <p:spPr>
          <a:xfrm>
            <a:off x="477252" y="158393"/>
            <a:ext cx="5618748" cy="71811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200" b="1" kern="1200" dirty="0">
                <a:solidFill>
                  <a:schemeClr val="tx1"/>
                </a:solidFill>
                <a:latin typeface="Arial Narrow" panose="020B0606020202030204" pitchFamily="34" charset="0"/>
                <a:ea typeface="+mj-ea"/>
                <a:cs typeface="+mj-cs"/>
              </a:rPr>
              <a:t>Deal with unbalanced data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A2DBA5-123F-4792-A87D-57C657ECF7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5739" y="2324323"/>
            <a:ext cx="2876550" cy="17398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F7AF7D3-5020-40D9-AD55-7E482F606E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7758" y="2324323"/>
            <a:ext cx="3568175" cy="2209433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AA580EED-86E2-4A5B-9B6C-4CF861B0CA77}"/>
              </a:ext>
            </a:extLst>
          </p:cNvPr>
          <p:cNvSpPr/>
          <p:nvPr/>
        </p:nvSpPr>
        <p:spPr>
          <a:xfrm>
            <a:off x="4923691" y="2645570"/>
            <a:ext cx="1172309" cy="1054233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0374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0">
            <a:extLst>
              <a:ext uri="{FF2B5EF4-FFF2-40B4-BE49-F238E27FC236}">
                <a16:creationId xmlns:a16="http://schemas.microsoft.com/office/drawing/2014/main" id="{A169D286-F4D7-4C8B-A6BD-D05384C7F1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6">
            <a:extLst>
              <a:ext uri="{FF2B5EF4-FFF2-40B4-BE49-F238E27FC236}">
                <a16:creationId xmlns:a16="http://schemas.microsoft.com/office/drawing/2014/main" id="{69D184B2-2226-4E31-BCCB-444330767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118533" y="918266"/>
            <a:ext cx="706127" cy="5863534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Freeform 7">
            <a:extLst>
              <a:ext uri="{FF2B5EF4-FFF2-40B4-BE49-F238E27FC236}">
                <a16:creationId xmlns:a16="http://schemas.microsoft.com/office/drawing/2014/main" id="{1AC4D4E3-486A-464A-8EC8-D448810972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117879" y="643467"/>
            <a:ext cx="420307" cy="5668919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37D107-3219-4760-98FE-3AC6EC76B4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87" r="3162"/>
          <a:stretch/>
        </p:blipFill>
        <p:spPr>
          <a:xfrm>
            <a:off x="646176" y="643467"/>
            <a:ext cx="10899648" cy="5394960"/>
          </a:xfrm>
          <a:prstGeom prst="rect">
            <a:avLst/>
          </a:prstGeom>
          <a:ln w="82550" cmpd="sng">
            <a:noFill/>
            <a:miter lim="800000"/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DAF310-CB69-4555-ACAD-BC897ADE6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07624" y="6382512"/>
            <a:ext cx="685800" cy="320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E95D2108-9D73-483C-B0A6-C872C5E6B011}" type="slidenum">
              <a:rPr lang="en-US" smtClean="0"/>
              <a:pPr>
                <a:spcAft>
                  <a:spcPts val="600"/>
                </a:spcAft>
              </a:pPr>
              <a:t>15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594C41-F8F5-4415-926C-5B910DA71988}"/>
              </a:ext>
            </a:extLst>
          </p:cNvPr>
          <p:cNvSpPr txBox="1"/>
          <p:nvPr/>
        </p:nvSpPr>
        <p:spPr>
          <a:xfrm>
            <a:off x="367340" y="0"/>
            <a:ext cx="5618748" cy="7181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200" b="1" kern="1200" dirty="0">
                <a:solidFill>
                  <a:schemeClr val="tx1"/>
                </a:solidFill>
                <a:latin typeface="Arial Narrow" panose="020B0606020202030204" pitchFamily="34" charset="0"/>
                <a:ea typeface="+mj-ea"/>
                <a:cs typeface="+mj-cs"/>
              </a:rPr>
              <a:t>Process</a:t>
            </a:r>
          </a:p>
        </p:txBody>
      </p:sp>
    </p:spTree>
    <p:extLst>
      <p:ext uri="{BB962C8B-B14F-4D97-AF65-F5344CB8AC3E}">
        <p14:creationId xmlns:p14="http://schemas.microsoft.com/office/powerpoint/2010/main" val="13654801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999584-6683-4DF7-83EE-B891381E8D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D2108-9D73-483C-B0A6-C872C5E6B011}" type="slidenum">
              <a:rPr lang="en-US" smtClean="0"/>
              <a:t>16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29A2A6-9E73-44F3-80F6-ABAE49525A05}"/>
              </a:ext>
            </a:extLst>
          </p:cNvPr>
          <p:cNvSpPr txBox="1"/>
          <p:nvPr/>
        </p:nvSpPr>
        <p:spPr>
          <a:xfrm>
            <a:off x="408753" y="157892"/>
            <a:ext cx="7398026" cy="7181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200" b="1" kern="1200" dirty="0">
                <a:solidFill>
                  <a:schemeClr val="tx1"/>
                </a:solidFill>
                <a:latin typeface="Arial Narrow" panose="020B0606020202030204" pitchFamily="34" charset="0"/>
                <a:ea typeface="+mj-ea"/>
                <a:cs typeface="+mj-cs"/>
              </a:rPr>
              <a:t>Results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4E5F21E-1570-4042-8D13-753EBB0E47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2550" y="1127173"/>
            <a:ext cx="2755216" cy="177121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5DF8EB9-4FDE-46F1-A761-1F9F348588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7787" y="2838962"/>
            <a:ext cx="9496425" cy="233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0853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999584-6683-4DF7-83EE-B891381E8D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D2108-9D73-483C-B0A6-C872C5E6B011}" type="slidenum">
              <a:rPr lang="en-US" smtClean="0"/>
              <a:t>17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29A2A6-9E73-44F3-80F6-ABAE49525A05}"/>
              </a:ext>
            </a:extLst>
          </p:cNvPr>
          <p:cNvSpPr txBox="1"/>
          <p:nvPr/>
        </p:nvSpPr>
        <p:spPr>
          <a:xfrm>
            <a:off x="367340" y="0"/>
            <a:ext cx="7398026" cy="7181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200" b="1" kern="1200" dirty="0">
                <a:solidFill>
                  <a:schemeClr val="tx1"/>
                </a:solidFill>
                <a:latin typeface="Arial Narrow" panose="020B0606020202030204" pitchFamily="34" charset="0"/>
                <a:ea typeface="+mj-ea"/>
                <a:cs typeface="+mj-cs"/>
              </a:rPr>
              <a:t>Results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811EED8-EB10-47C2-8899-1A4F0F9661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7787" y="942535"/>
            <a:ext cx="3560252" cy="142178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DEF4DD2-AB9E-43FD-9267-6BA0CB66AE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2550" y="3149552"/>
            <a:ext cx="9486900" cy="258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4881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10F57F-E4F8-4923-85DC-CB4846F703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D2108-9D73-483C-B0A6-C872C5E6B011}" type="slidenum">
              <a:rPr lang="en-US" smtClean="0"/>
              <a:t>18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F129B8-E75A-4E21-AD72-C34A0690E1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2931" y="1237957"/>
            <a:ext cx="3216844" cy="155444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E0C3EE2-3289-4517-8193-081B04043ED4}"/>
              </a:ext>
            </a:extLst>
          </p:cNvPr>
          <p:cNvSpPr txBox="1"/>
          <p:nvPr/>
        </p:nvSpPr>
        <p:spPr>
          <a:xfrm>
            <a:off x="423611" y="295421"/>
            <a:ext cx="7398026" cy="7181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200" b="1" kern="1200" dirty="0">
                <a:solidFill>
                  <a:schemeClr val="tx1"/>
                </a:solidFill>
                <a:latin typeface="Arial Narrow" panose="020B0606020202030204" pitchFamily="34" charset="0"/>
                <a:ea typeface="+mj-ea"/>
                <a:cs typeface="+mj-cs"/>
              </a:rPr>
              <a:t>Results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9BA6DF9-2F60-4442-A3F4-7AEC352B41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2431" y="3199678"/>
            <a:ext cx="10227194" cy="253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017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10F57F-E4F8-4923-85DC-CB4846F703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D2108-9D73-483C-B0A6-C872C5E6B011}" type="slidenum">
              <a:rPr lang="en-US" smtClean="0"/>
              <a:t>19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0C3EE2-3289-4517-8193-081B04043ED4}"/>
              </a:ext>
            </a:extLst>
          </p:cNvPr>
          <p:cNvSpPr txBox="1"/>
          <p:nvPr/>
        </p:nvSpPr>
        <p:spPr>
          <a:xfrm>
            <a:off x="423611" y="295421"/>
            <a:ext cx="7398026" cy="7181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200" b="1" kern="1200" dirty="0">
                <a:solidFill>
                  <a:schemeClr val="tx1"/>
                </a:solidFill>
                <a:latin typeface="Arial Narrow" panose="020B0606020202030204" pitchFamily="34" charset="0"/>
                <a:ea typeface="+mj-ea"/>
                <a:cs typeface="+mj-cs"/>
              </a:rPr>
              <a:t>Results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FFD859A-ED38-4E1F-A123-41E44D6FB4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3137096"/>
            <a:ext cx="10530035" cy="25688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F55A1A9-289D-4986-A18A-BF9DCFE3CE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1444625"/>
            <a:ext cx="2593634" cy="149552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36F8DAD-ACFB-4335-87ED-97528D052B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2624" y="1549448"/>
            <a:ext cx="2371725" cy="128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4153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8417673-F529-49EC-8402-EC8515FAD3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12192000" cy="6256332"/>
          </a:xfrm>
          <a:custGeom>
            <a:avLst/>
            <a:gdLst>
              <a:gd name="connsiteX0" fmla="*/ 0 w 12192000"/>
              <a:gd name="connsiteY0" fmla="*/ 6256332 h 6256332"/>
              <a:gd name="connsiteX1" fmla="*/ 12192000 w 12192000"/>
              <a:gd name="connsiteY1" fmla="*/ 6256332 h 6256332"/>
              <a:gd name="connsiteX2" fmla="*/ 12192000 w 12192000"/>
              <a:gd name="connsiteY2" fmla="*/ 1476999 h 6256332"/>
              <a:gd name="connsiteX3" fmla="*/ 11641106 w 12192000"/>
              <a:gd name="connsiteY3" fmla="*/ 293499 h 6256332"/>
              <a:gd name="connsiteX4" fmla="*/ 11503315 w 12192000"/>
              <a:gd name="connsiteY4" fmla="*/ 234 h 6256332"/>
              <a:gd name="connsiteX5" fmla="*/ 11009115 w 12192000"/>
              <a:gd name="connsiteY5" fmla="*/ 234 h 6256332"/>
              <a:gd name="connsiteX6" fmla="*/ 9923087 w 12192000"/>
              <a:gd name="connsiteY6" fmla="*/ 234 h 6256332"/>
              <a:gd name="connsiteX7" fmla="*/ 9715554 w 12192000"/>
              <a:gd name="connsiteY7" fmla="*/ 234 h 6256332"/>
              <a:gd name="connsiteX8" fmla="*/ 9220071 w 12192000"/>
              <a:gd name="connsiteY8" fmla="*/ 234 h 6256332"/>
              <a:gd name="connsiteX9" fmla="*/ 8134043 w 12192000"/>
              <a:gd name="connsiteY9" fmla="*/ 234 h 6256332"/>
              <a:gd name="connsiteX10" fmla="*/ 7913368 w 12192000"/>
              <a:gd name="connsiteY10" fmla="*/ 234 h 6256332"/>
              <a:gd name="connsiteX11" fmla="*/ 7913260 w 12192000"/>
              <a:gd name="connsiteY11" fmla="*/ 0 h 6256332"/>
              <a:gd name="connsiteX12" fmla="*/ 7417776 w 12192000"/>
              <a:gd name="connsiteY12" fmla="*/ 0 h 6256332"/>
              <a:gd name="connsiteX13" fmla="*/ 6331751 w 12192000"/>
              <a:gd name="connsiteY13" fmla="*/ 0 h 6256332"/>
              <a:gd name="connsiteX14" fmla="*/ 6124217 w 12192000"/>
              <a:gd name="connsiteY14" fmla="*/ 0 h 6256332"/>
              <a:gd name="connsiteX15" fmla="*/ 5628734 w 12192000"/>
              <a:gd name="connsiteY15" fmla="*/ 0 h 6256332"/>
              <a:gd name="connsiteX16" fmla="*/ 4542707 w 12192000"/>
              <a:gd name="connsiteY16" fmla="*/ 0 h 6256332"/>
              <a:gd name="connsiteX17" fmla="*/ 1504199 w 12192000"/>
              <a:gd name="connsiteY17" fmla="*/ 0 h 6256332"/>
              <a:gd name="connsiteX18" fmla="*/ 0 w 12192000"/>
              <a:gd name="connsiteY18" fmla="*/ 0 h 6256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2192000" h="6256332">
                <a:moveTo>
                  <a:pt x="0" y="6256332"/>
                </a:moveTo>
                <a:lnTo>
                  <a:pt x="12192000" y="6256332"/>
                </a:lnTo>
                <a:lnTo>
                  <a:pt x="12192000" y="1476999"/>
                </a:lnTo>
                <a:lnTo>
                  <a:pt x="11641106" y="293499"/>
                </a:lnTo>
                <a:lnTo>
                  <a:pt x="11503315" y="234"/>
                </a:lnTo>
                <a:lnTo>
                  <a:pt x="11009115" y="234"/>
                </a:lnTo>
                <a:lnTo>
                  <a:pt x="9923087" y="234"/>
                </a:lnTo>
                <a:lnTo>
                  <a:pt x="9715554" y="234"/>
                </a:lnTo>
                <a:lnTo>
                  <a:pt x="9220071" y="234"/>
                </a:lnTo>
                <a:lnTo>
                  <a:pt x="8134043" y="234"/>
                </a:lnTo>
                <a:lnTo>
                  <a:pt x="7913368" y="234"/>
                </a:lnTo>
                <a:lnTo>
                  <a:pt x="7913260" y="0"/>
                </a:lnTo>
                <a:lnTo>
                  <a:pt x="7417776" y="0"/>
                </a:lnTo>
                <a:lnTo>
                  <a:pt x="6331751" y="0"/>
                </a:lnTo>
                <a:lnTo>
                  <a:pt x="6124217" y="0"/>
                </a:lnTo>
                <a:lnTo>
                  <a:pt x="5628734" y="0"/>
                </a:lnTo>
                <a:lnTo>
                  <a:pt x="4542707" y="0"/>
                </a:lnTo>
                <a:lnTo>
                  <a:pt x="1504199" y="0"/>
                </a:lnTo>
                <a:lnTo>
                  <a:pt x="0" y="0"/>
                </a:lnTo>
                <a:close/>
              </a:path>
            </a:pathLst>
          </a:custGeom>
          <a:solidFill>
            <a:srgbClr val="2A565D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E0242F-28FB-4084-9363-23F7D6E6C7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05" r="4552"/>
          <a:stretch/>
        </p:blipFill>
        <p:spPr>
          <a:xfrm>
            <a:off x="20" y="10"/>
            <a:ext cx="12191980" cy="6040296"/>
          </a:xfrm>
          <a:custGeom>
            <a:avLst/>
            <a:gdLst/>
            <a:ahLst/>
            <a:cxnLst/>
            <a:rect l="l" t="t" r="r" b="b"/>
            <a:pathLst>
              <a:path w="12192000" h="6040306">
                <a:moveTo>
                  <a:pt x="0" y="0"/>
                </a:moveTo>
                <a:lnTo>
                  <a:pt x="12192000" y="0"/>
                </a:lnTo>
                <a:lnTo>
                  <a:pt x="12192000" y="4211076"/>
                </a:lnTo>
                <a:lnTo>
                  <a:pt x="11340591" y="6040306"/>
                </a:lnTo>
                <a:lnTo>
                  <a:pt x="10860731" y="6040306"/>
                </a:lnTo>
                <a:lnTo>
                  <a:pt x="9808950" y="6040306"/>
                </a:lnTo>
                <a:lnTo>
                  <a:pt x="5960209" y="6040306"/>
                </a:lnTo>
                <a:lnTo>
                  <a:pt x="5480349" y="6040306"/>
                </a:lnTo>
                <a:lnTo>
                  <a:pt x="5096434" y="6040306"/>
                </a:lnTo>
                <a:lnTo>
                  <a:pt x="4428567" y="6040306"/>
                </a:lnTo>
                <a:lnTo>
                  <a:pt x="0" y="6040306"/>
                </a:lnTo>
                <a:close/>
              </a:path>
            </a:pathLst>
          </a:cu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ED1C7A-0EC1-4F4E-9284-F2CF1B8152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E95D2108-9D73-483C-B0A6-C872C5E6B011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9306EDC-0013-4D68-B9EF-105563C13B7E}"/>
              </a:ext>
            </a:extLst>
          </p:cNvPr>
          <p:cNvSpPr txBox="1"/>
          <p:nvPr/>
        </p:nvSpPr>
        <p:spPr>
          <a:xfrm>
            <a:off x="228600" y="6359550"/>
            <a:ext cx="60935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/>
              <a:t>https://www.kaggle.com/mlg-ulb/creditcardfraud</a:t>
            </a:r>
          </a:p>
        </p:txBody>
      </p:sp>
    </p:spTree>
    <p:extLst>
      <p:ext uri="{BB962C8B-B14F-4D97-AF65-F5344CB8AC3E}">
        <p14:creationId xmlns:p14="http://schemas.microsoft.com/office/powerpoint/2010/main" val="1658130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Freeform 6">
            <a:extLst>
              <a:ext uri="{FF2B5EF4-FFF2-40B4-BE49-F238E27FC236}">
                <a16:creationId xmlns:a16="http://schemas.microsoft.com/office/drawing/2014/main" id="{69D184B2-2226-4E31-BCCB-444330767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118533" y="918266"/>
            <a:ext cx="706127" cy="5863534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3" name="Freeform 7">
            <a:extLst>
              <a:ext uri="{FF2B5EF4-FFF2-40B4-BE49-F238E27FC236}">
                <a16:creationId xmlns:a16="http://schemas.microsoft.com/office/drawing/2014/main" id="{1AC4D4E3-486A-464A-8EC8-D448810972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117879" y="643467"/>
            <a:ext cx="420307" cy="5668919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864DE13E-58EB-4475-B79C-0D4FC65123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38387" y="643467"/>
            <a:ext cx="10933503" cy="5391944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6" name="Picture 2" descr="Credit Card Fraud Detection – mc.ai">
            <a:extLst>
              <a:ext uri="{FF2B5EF4-FFF2-40B4-BE49-F238E27FC236}">
                <a16:creationId xmlns:a16="http://schemas.microsoft.com/office/drawing/2014/main" id="{94DC1C02-FEE0-490A-B144-CFF7F73806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71" r="1" b="7719"/>
          <a:stretch/>
        </p:blipFill>
        <p:spPr bwMode="auto">
          <a:xfrm>
            <a:off x="797391" y="804334"/>
            <a:ext cx="10615494" cy="5070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08AEDD-E503-4F77-9D4E-E1922FBC0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07624" y="6382512"/>
            <a:ext cx="685800" cy="320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E95D2108-9D73-483C-B0A6-C872C5E6B011}" type="slidenum">
              <a:rPr lang="en-US" smtClean="0"/>
              <a:pPr>
                <a:spcAft>
                  <a:spcPts val="600"/>
                </a:spcAft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325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71F817-B62F-4875-9092-99D4F91CFD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D2108-9D73-483C-B0A6-C872C5E6B011}" type="slidenum">
              <a:rPr lang="en-US" smtClean="0"/>
              <a:t>21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9A0066-D689-4C08-84E9-1F3148701DE8}"/>
              </a:ext>
            </a:extLst>
          </p:cNvPr>
          <p:cNvSpPr txBox="1"/>
          <p:nvPr/>
        </p:nvSpPr>
        <p:spPr>
          <a:xfrm>
            <a:off x="477252" y="211015"/>
            <a:ext cx="5618748" cy="7181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200" b="1" kern="1200" dirty="0">
                <a:solidFill>
                  <a:schemeClr val="tx1"/>
                </a:solidFill>
                <a:latin typeface="Arial Narrow" panose="020B0606020202030204" pitchFamily="34" charset="0"/>
                <a:ea typeface="+mj-ea"/>
                <a:cs typeface="+mj-cs"/>
              </a:rPr>
              <a:t>Process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A7074E2-52F5-4602-B4C9-A61D823234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583" y="1420837"/>
            <a:ext cx="7067550" cy="16002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58E2516-2266-474A-84DF-C19390DD93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252" y="3804698"/>
            <a:ext cx="10716484" cy="263520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4C1A090-EC8A-4D83-BA4E-D44A3E8844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2133" y="1409685"/>
            <a:ext cx="2781300" cy="2238375"/>
          </a:xfrm>
          <a:prstGeom prst="rect">
            <a:avLst/>
          </a:prstGeom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2B427FB0-110D-4F7B-A399-1A5A5D803F7B}"/>
              </a:ext>
            </a:extLst>
          </p:cNvPr>
          <p:cNvSpPr/>
          <p:nvPr/>
        </p:nvSpPr>
        <p:spPr>
          <a:xfrm>
            <a:off x="5697414" y="1587891"/>
            <a:ext cx="1083213" cy="633046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Down 17">
            <a:extLst>
              <a:ext uri="{FF2B5EF4-FFF2-40B4-BE49-F238E27FC236}">
                <a16:creationId xmlns:a16="http://schemas.microsoft.com/office/drawing/2014/main" id="{F6DEC9C6-9D82-46B6-BF54-14B4B6C6D54D}"/>
              </a:ext>
            </a:extLst>
          </p:cNvPr>
          <p:cNvSpPr/>
          <p:nvPr/>
        </p:nvSpPr>
        <p:spPr>
          <a:xfrm>
            <a:off x="8912719" y="3429000"/>
            <a:ext cx="422909" cy="594360"/>
          </a:xfrm>
          <a:prstGeom prst="down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2670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71F817-B62F-4875-9092-99D4F91CFD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D2108-9D73-483C-B0A6-C872C5E6B011}" type="slidenum">
              <a:rPr lang="en-US" smtClean="0"/>
              <a:t>22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9A0066-D689-4C08-84E9-1F3148701DE8}"/>
              </a:ext>
            </a:extLst>
          </p:cNvPr>
          <p:cNvSpPr txBox="1"/>
          <p:nvPr/>
        </p:nvSpPr>
        <p:spPr>
          <a:xfrm>
            <a:off x="670075" y="801858"/>
            <a:ext cx="5618748" cy="7181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200" b="1" kern="1200" dirty="0">
                <a:solidFill>
                  <a:schemeClr val="tx1"/>
                </a:solidFill>
                <a:latin typeface="Arial Narrow" panose="020B0606020202030204" pitchFamily="34" charset="0"/>
                <a:ea typeface="+mj-ea"/>
                <a:cs typeface="+mj-cs"/>
              </a:rPr>
              <a:t>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4D06E64-7C01-4BA5-B853-BCD780FC57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075" y="1955945"/>
            <a:ext cx="10539296" cy="2531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3053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18">
            <a:extLst>
              <a:ext uri="{FF2B5EF4-FFF2-40B4-BE49-F238E27FC236}">
                <a16:creationId xmlns:a16="http://schemas.microsoft.com/office/drawing/2014/main" id="{18F923FF-DD0C-4FD3-A1B4-68DFA511C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AE34293-EA1D-4995-9FB5-77A35D4202B5}"/>
              </a:ext>
            </a:extLst>
          </p:cNvPr>
          <p:cNvSpPr txBox="1"/>
          <p:nvPr/>
        </p:nvSpPr>
        <p:spPr>
          <a:xfrm>
            <a:off x="359172" y="1144769"/>
            <a:ext cx="3724217" cy="289643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>
                <a:latin typeface="+mj-lt"/>
                <a:ea typeface="+mj-ea"/>
                <a:cs typeface="+mj-cs"/>
              </a:rPr>
              <a:t>Results</a:t>
            </a:r>
          </a:p>
        </p:txBody>
      </p:sp>
      <p:sp>
        <p:nvSpPr>
          <p:cNvPr id="28" name="Rectangle 20">
            <a:extLst>
              <a:ext uri="{FF2B5EF4-FFF2-40B4-BE49-F238E27FC236}">
                <a16:creationId xmlns:a16="http://schemas.microsoft.com/office/drawing/2014/main" id="{114A821F-8663-46BA-8CC0-D4C44F639F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88249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8061EAE-0B09-4463-B9A4-EE986ABDD7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6151" y="422386"/>
            <a:ext cx="3675888" cy="28396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3843379-35A6-4A66-9835-7CBFC91409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1896" y="491309"/>
            <a:ext cx="3675888" cy="2701777"/>
          </a:xfrm>
          <a:prstGeom prst="rect">
            <a:avLst/>
          </a:prstGeom>
        </p:spPr>
      </p:pic>
      <p:sp>
        <p:nvSpPr>
          <p:cNvPr id="29" name="Rectangle 22">
            <a:extLst>
              <a:ext uri="{FF2B5EF4-FFF2-40B4-BE49-F238E27FC236}">
                <a16:creationId xmlns:a16="http://schemas.microsoft.com/office/drawing/2014/main" id="{67EF550F-47CE-4FB2-9DAC-12AD835C83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9171" y="4177748"/>
            <a:ext cx="3706859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B644D51-6E19-4193-95D9-2E3AFD1305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6151" y="4114846"/>
            <a:ext cx="3675888" cy="154296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64072AD-4677-4F07-A29C-3710AA594F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10333" y="3999490"/>
            <a:ext cx="3675888" cy="177368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71F817-B62F-4875-9092-99D4F91CFD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89629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E95D2108-9D73-483C-B0A6-C872C5E6B011}" type="slidenum"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23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62441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18">
            <a:extLst>
              <a:ext uri="{FF2B5EF4-FFF2-40B4-BE49-F238E27FC236}">
                <a16:creationId xmlns:a16="http://schemas.microsoft.com/office/drawing/2014/main" id="{18F923FF-DD0C-4FD3-A1B4-68DFA511C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AE34293-EA1D-4995-9FB5-77A35D4202B5}"/>
              </a:ext>
            </a:extLst>
          </p:cNvPr>
          <p:cNvSpPr txBox="1"/>
          <p:nvPr/>
        </p:nvSpPr>
        <p:spPr>
          <a:xfrm>
            <a:off x="359172" y="1144769"/>
            <a:ext cx="3724217" cy="289643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>
                <a:latin typeface="+mj-lt"/>
                <a:ea typeface="+mj-ea"/>
                <a:cs typeface="+mj-cs"/>
              </a:rPr>
              <a:t>Results</a:t>
            </a:r>
          </a:p>
        </p:txBody>
      </p:sp>
      <p:sp>
        <p:nvSpPr>
          <p:cNvPr id="28" name="Rectangle 20">
            <a:extLst>
              <a:ext uri="{FF2B5EF4-FFF2-40B4-BE49-F238E27FC236}">
                <a16:creationId xmlns:a16="http://schemas.microsoft.com/office/drawing/2014/main" id="{114A821F-8663-46BA-8CC0-D4C44F639F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88249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Rectangle 22">
            <a:extLst>
              <a:ext uri="{FF2B5EF4-FFF2-40B4-BE49-F238E27FC236}">
                <a16:creationId xmlns:a16="http://schemas.microsoft.com/office/drawing/2014/main" id="{67EF550F-47CE-4FB2-9DAC-12AD835C83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9171" y="4177748"/>
            <a:ext cx="3706859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B644D51-6E19-4193-95D9-2E3AFD1305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6151" y="4114846"/>
            <a:ext cx="3675888" cy="154296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64072AD-4677-4F07-A29C-3710AA594F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0333" y="3999490"/>
            <a:ext cx="3675888" cy="177368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71F817-B62F-4875-9092-99D4F91CFD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89629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E95D2108-9D73-483C-B0A6-C872C5E6B011}" type="slidenum"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24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9DAA53E-944D-4479-8339-32CCFA36CF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802" y="719430"/>
            <a:ext cx="10465509" cy="2445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3682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169D286-F4D7-4C8B-A6BD-D05384C7F1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6">
            <a:extLst>
              <a:ext uri="{FF2B5EF4-FFF2-40B4-BE49-F238E27FC236}">
                <a16:creationId xmlns:a16="http://schemas.microsoft.com/office/drawing/2014/main" id="{69D184B2-2226-4E31-BCCB-444330767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118533" y="918266"/>
            <a:ext cx="706127" cy="5863534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Freeform 7">
            <a:extLst>
              <a:ext uri="{FF2B5EF4-FFF2-40B4-BE49-F238E27FC236}">
                <a16:creationId xmlns:a16="http://schemas.microsoft.com/office/drawing/2014/main" id="{1AC4D4E3-486A-464A-8EC8-D448810972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117879" y="643467"/>
            <a:ext cx="420307" cy="5668919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5E5EB95-F7D3-474A-90F9-0758C011D4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610" b="7396"/>
          <a:stretch/>
        </p:blipFill>
        <p:spPr>
          <a:xfrm>
            <a:off x="646176" y="643467"/>
            <a:ext cx="10899648" cy="5394960"/>
          </a:xfrm>
          <a:prstGeom prst="rect">
            <a:avLst/>
          </a:prstGeom>
          <a:ln w="82550" cmpd="sng">
            <a:noFill/>
            <a:miter lim="800000"/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44EBEE-1EC9-4B37-92B4-96CA379EC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07624" y="6382512"/>
            <a:ext cx="685800" cy="320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E95D2108-9D73-483C-B0A6-C872C5E6B011}" type="slidenum">
              <a:rPr lang="en-US" smtClean="0"/>
              <a:pPr>
                <a:spcAft>
                  <a:spcPts val="600"/>
                </a:spcAft>
              </a:pPr>
              <a:t>25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B79005-369B-4D40-815D-4BDDFEC64F18}"/>
              </a:ext>
            </a:extLst>
          </p:cNvPr>
          <p:cNvSpPr txBox="1"/>
          <p:nvPr/>
        </p:nvSpPr>
        <p:spPr>
          <a:xfrm>
            <a:off x="4426634" y="6063688"/>
            <a:ext cx="7398026" cy="7181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200" b="1" kern="1200" dirty="0">
                <a:solidFill>
                  <a:schemeClr val="tx1"/>
                </a:solidFill>
                <a:latin typeface="Arial Narrow" panose="020B0606020202030204" pitchFamily="34" charset="0"/>
                <a:ea typeface="+mj-ea"/>
                <a:cs typeface="+mj-cs"/>
              </a:rPr>
              <a:t>Future Work</a:t>
            </a:r>
          </a:p>
        </p:txBody>
      </p:sp>
    </p:spTree>
    <p:extLst>
      <p:ext uri="{BB962C8B-B14F-4D97-AF65-F5344CB8AC3E}">
        <p14:creationId xmlns:p14="http://schemas.microsoft.com/office/powerpoint/2010/main" val="5891411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5006519" y="-180948"/>
            <a:ext cx="7219896" cy="7219896"/>
          </a:xfrm>
          <a:prstGeom prst="ellipse">
            <a:avLst/>
          </a:prstGeom>
          <a:solidFill>
            <a:schemeClr val="bg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584875" y="1759618"/>
            <a:ext cx="961126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800" b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 </a:t>
            </a:r>
            <a:endParaRPr lang="th-TH" sz="13800" b="1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820797" y="1761531"/>
            <a:ext cx="961126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800" b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 </a:t>
            </a:r>
            <a:endParaRPr lang="th-TH" sz="13800" b="1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047220" y="1764738"/>
            <a:ext cx="961126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800" b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endParaRPr lang="th-TH" sz="13800" b="1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302178" y="1773686"/>
            <a:ext cx="961126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800" b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 </a:t>
            </a:r>
            <a:endParaRPr lang="th-TH" sz="13800" b="1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542102" y="1766650"/>
            <a:ext cx="961126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800" b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 </a:t>
            </a:r>
            <a:endParaRPr lang="th-TH" sz="13800" b="1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091666" y="3412171"/>
            <a:ext cx="961126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500" b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 </a:t>
            </a:r>
            <a:endParaRPr lang="th-TH" sz="11500" b="1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135904" y="3412171"/>
            <a:ext cx="961126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500" b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 </a:t>
            </a:r>
            <a:endParaRPr lang="th-TH" sz="11500" b="1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097030" y="3412171"/>
            <a:ext cx="961126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500" b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 </a:t>
            </a:r>
            <a:endParaRPr lang="th-TH" sz="11500" b="1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75611525-568C-4465-BF5D-35D664BCC4D5}" type="slidenum">
              <a:rPr lang="en-US" sz="1600" smtClean="0">
                <a:solidFill>
                  <a:schemeClr val="bg1"/>
                </a:solidFill>
                <a:latin typeface="Arial Black" panose="020B0A04020102020204" pitchFamily="34" charset="0"/>
              </a:rPr>
              <a:t>26</a:t>
            </a:fld>
            <a:endParaRPr lang="en-US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24877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Rectangle 70">
            <a:extLst>
              <a:ext uri="{FF2B5EF4-FFF2-40B4-BE49-F238E27FC236}">
                <a16:creationId xmlns:a16="http://schemas.microsoft.com/office/drawing/2014/main" id="{16B067B1-F4E5-4FDF-813D-C9E872E80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Payments fraud is an ongoing concerns for&#10;Financial Services (FS) organizations.&#10;$8.5b of fraud losses&#10;in the US*&#10;$21.8b o...">
            <a:extLst>
              <a:ext uri="{FF2B5EF4-FFF2-40B4-BE49-F238E27FC236}">
                <a16:creationId xmlns:a16="http://schemas.microsoft.com/office/drawing/2014/main" id="{8ECE4355-266E-45C1-8D86-D1E0C43CEF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12"/>
          <a:stretch/>
        </p:blipFill>
        <p:spPr bwMode="auto">
          <a:xfrm>
            <a:off x="307775" y="261437"/>
            <a:ext cx="11576450" cy="6335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29" name="Straight Connector 72">
            <a:extLst>
              <a:ext uri="{FF2B5EF4-FFF2-40B4-BE49-F238E27FC236}">
                <a16:creationId xmlns:a16="http://schemas.microsoft.com/office/drawing/2014/main" id="{7C9ADA25-078F-42AB-B92D-4535AA4442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1676400" y="-87137"/>
            <a:ext cx="0" cy="3352800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07DE01-44A8-4161-ABF6-ADCB9B331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E95D2108-9D73-483C-B0A6-C872C5E6B011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3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09639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16B067B1-F4E5-4FDF-813D-C9E872E80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Credit Card Transaction Dataset&#10;Customer&#10;Profile&#10;Store&#10;Profile&#10;Transaction&#10;Details&#10; ">
            <a:extLst>
              <a:ext uri="{FF2B5EF4-FFF2-40B4-BE49-F238E27FC236}">
                <a16:creationId xmlns:a16="http://schemas.microsoft.com/office/drawing/2014/main" id="{34FC95C2-2099-4D01-9448-AEF1DC60FC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12"/>
          <a:stretch/>
        </p:blipFill>
        <p:spPr bwMode="auto">
          <a:xfrm>
            <a:off x="307775" y="261437"/>
            <a:ext cx="11576450" cy="6335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1F8DA8-9CCA-4BDC-ABB9-2B923638A4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E95D2108-9D73-483C-B0A6-C872C5E6B011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4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86160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6056A2-4682-47EB-9486-1E6847C15F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05333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E95D2108-9D73-483C-B0A6-C872C5E6B011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  <p:sp>
        <p:nvSpPr>
          <p:cNvPr id="38" name="Isosceles Triangle 3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D291A422-5875-40E8-99E6-9D822006D2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066" y="1439961"/>
            <a:ext cx="10229868" cy="4475568"/>
          </a:xfrm>
          <a:prstGeom prst="rect">
            <a:avLst/>
          </a:prstGeom>
          <a:ln>
            <a:noFill/>
          </a:ln>
        </p:spPr>
      </p:pic>
      <p:sp>
        <p:nvSpPr>
          <p:cNvPr id="40" name="Isosceles Triangle 3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6903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6056A2-4682-47EB-9486-1E6847C15F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05333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E95D2108-9D73-483C-B0A6-C872C5E6B011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  <p:sp>
        <p:nvSpPr>
          <p:cNvPr id="55" name="Isosceles Triangle 54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ECE14DAC-4C1A-4EB9-A85D-83BCA47B1C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066" y="1567832"/>
            <a:ext cx="10229868" cy="4040797"/>
          </a:xfrm>
          <a:prstGeom prst="rect">
            <a:avLst/>
          </a:prstGeom>
          <a:ln>
            <a:noFill/>
          </a:ln>
        </p:spPr>
      </p:pic>
      <p:sp>
        <p:nvSpPr>
          <p:cNvPr id="57" name="Isosceles Triangle 56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67162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D073016-B734-483B-8953-5BADEE1451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38600" y="0"/>
            <a:ext cx="8157458" cy="6858000"/>
          </a:xfrm>
          <a:prstGeom prst="rect">
            <a:avLst/>
          </a:prstGeom>
          <a:gradFill>
            <a:gsLst>
              <a:gs pos="2000">
                <a:schemeClr val="accent1"/>
              </a:gs>
              <a:gs pos="78000">
                <a:schemeClr val="accent1">
                  <a:lumMod val="50000"/>
                </a:schemeClr>
              </a:gs>
              <a:gs pos="100000">
                <a:srgbClr val="000000">
                  <a:alpha val="85000"/>
                </a:srgb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0A7EAB6-59D3-4325-8DE6-E0CA4009CE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4537" y="1839884"/>
            <a:ext cx="8157460" cy="5017687"/>
          </a:xfrm>
          <a:prstGeom prst="rect">
            <a:avLst/>
          </a:prstGeom>
          <a:gradFill>
            <a:gsLst>
              <a:gs pos="0">
                <a:schemeClr val="accent1">
                  <a:lumMod val="60000"/>
                  <a:lumOff val="40000"/>
                  <a:alpha val="30000"/>
                </a:schemeClr>
              </a:gs>
              <a:gs pos="100000">
                <a:srgbClr val="000000">
                  <a:alpha val="44000"/>
                </a:srgb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16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063179" y="-33131"/>
            <a:ext cx="6857999" cy="6923403"/>
          </a:xfrm>
          <a:prstGeom prst="rect">
            <a:avLst/>
          </a:prstGeom>
          <a:gradFill>
            <a:gsLst>
              <a:gs pos="56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5C607241-8F24-4FBE-8DFD-DD8263AA80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830" y="457200"/>
            <a:ext cx="11214339" cy="59436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B58C57-BD6F-46DA-B301-432D2A6ED9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E95D2108-9D73-483C-B0A6-C872C5E6B011}" type="slidenum">
              <a:rPr lang="en-US" sz="110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7</a:t>
            </a:fld>
            <a:endParaRPr lang="en-US" sz="1100">
              <a:solidFill>
                <a:srgbClr val="FFFFFF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259EC8C-611B-4702-930C-081E0260CAD5}"/>
              </a:ext>
            </a:extLst>
          </p:cNvPr>
          <p:cNvSpPr txBox="1"/>
          <p:nvPr/>
        </p:nvSpPr>
        <p:spPr>
          <a:xfrm>
            <a:off x="686485" y="-4680"/>
            <a:ext cx="28632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Understanding</a:t>
            </a:r>
          </a:p>
        </p:txBody>
      </p:sp>
    </p:spTree>
    <p:extLst>
      <p:ext uri="{BB962C8B-B14F-4D97-AF65-F5344CB8AC3E}">
        <p14:creationId xmlns:p14="http://schemas.microsoft.com/office/powerpoint/2010/main" val="7412707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D073016-B734-483B-8953-5BADEE1451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38600" y="0"/>
            <a:ext cx="8157458" cy="6858000"/>
          </a:xfrm>
          <a:prstGeom prst="rect">
            <a:avLst/>
          </a:prstGeom>
          <a:gradFill>
            <a:gsLst>
              <a:gs pos="2000">
                <a:schemeClr val="accent1"/>
              </a:gs>
              <a:gs pos="78000">
                <a:schemeClr val="accent1">
                  <a:lumMod val="50000"/>
                </a:schemeClr>
              </a:gs>
              <a:gs pos="100000">
                <a:srgbClr val="000000">
                  <a:alpha val="85000"/>
                </a:srgb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0A7EAB6-59D3-4325-8DE6-E0CA4009CE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4537" y="1839884"/>
            <a:ext cx="8157460" cy="5017687"/>
          </a:xfrm>
          <a:prstGeom prst="rect">
            <a:avLst/>
          </a:prstGeom>
          <a:gradFill>
            <a:gsLst>
              <a:gs pos="0">
                <a:schemeClr val="accent1">
                  <a:lumMod val="60000"/>
                  <a:lumOff val="40000"/>
                  <a:alpha val="30000"/>
                </a:schemeClr>
              </a:gs>
              <a:gs pos="100000">
                <a:srgbClr val="000000">
                  <a:alpha val="44000"/>
                </a:srgb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063179" y="-33131"/>
            <a:ext cx="6857999" cy="6923403"/>
          </a:xfrm>
          <a:prstGeom prst="rect">
            <a:avLst/>
          </a:prstGeom>
          <a:gradFill>
            <a:gsLst>
              <a:gs pos="56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A8D95A-3306-457A-B3BE-4A4B101303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56" b="-1"/>
          <a:stretch/>
        </p:blipFill>
        <p:spPr>
          <a:xfrm>
            <a:off x="457200" y="457200"/>
            <a:ext cx="11277600" cy="59436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CA6A14-9D22-417A-9FD4-E0B442BCFC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E95D2108-9D73-483C-B0A6-C872C5E6B011}" type="slidenum">
              <a:rPr lang="en-US" sz="110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8</a:t>
            </a:fld>
            <a:endParaRPr lang="en-US" sz="11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06172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D073016-B734-483B-8953-5BADEE1451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38600" y="0"/>
            <a:ext cx="8157458" cy="6858000"/>
          </a:xfrm>
          <a:prstGeom prst="rect">
            <a:avLst/>
          </a:prstGeom>
          <a:gradFill>
            <a:gsLst>
              <a:gs pos="2000">
                <a:schemeClr val="accent1"/>
              </a:gs>
              <a:gs pos="78000">
                <a:schemeClr val="accent1">
                  <a:lumMod val="50000"/>
                </a:schemeClr>
              </a:gs>
              <a:gs pos="100000">
                <a:srgbClr val="000000">
                  <a:alpha val="85000"/>
                </a:srgb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0A7EAB6-59D3-4325-8DE6-E0CA4009CE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4537" y="1839884"/>
            <a:ext cx="8157460" cy="5017687"/>
          </a:xfrm>
          <a:prstGeom prst="rect">
            <a:avLst/>
          </a:prstGeom>
          <a:gradFill>
            <a:gsLst>
              <a:gs pos="0">
                <a:schemeClr val="accent1">
                  <a:lumMod val="60000"/>
                  <a:lumOff val="40000"/>
                  <a:alpha val="30000"/>
                </a:schemeClr>
              </a:gs>
              <a:gs pos="100000">
                <a:srgbClr val="000000">
                  <a:alpha val="44000"/>
                </a:srgb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16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063179" y="-33131"/>
            <a:ext cx="6857999" cy="6923403"/>
          </a:xfrm>
          <a:prstGeom prst="rect">
            <a:avLst/>
          </a:prstGeom>
          <a:gradFill>
            <a:gsLst>
              <a:gs pos="56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B58C57-BD6F-46DA-B301-432D2A6ED9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E95D2108-9D73-483C-B0A6-C872C5E6B011}" type="slidenum">
              <a:rPr lang="en-US" sz="110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9</a:t>
            </a:fld>
            <a:endParaRPr lang="en-US" sz="1100">
              <a:solidFill>
                <a:srgbClr val="FFFFFF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259EC8C-611B-4702-930C-081E0260CAD5}"/>
              </a:ext>
            </a:extLst>
          </p:cNvPr>
          <p:cNvSpPr txBox="1"/>
          <p:nvPr/>
        </p:nvSpPr>
        <p:spPr>
          <a:xfrm>
            <a:off x="747741" y="102137"/>
            <a:ext cx="28632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Understanding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E856D6D-3F7F-4AE9-A703-F36AE33463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926" y="665939"/>
            <a:ext cx="11624422" cy="5789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4605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</TotalTime>
  <Words>108</Words>
  <Application>Microsoft Office PowerPoint</Application>
  <PresentationFormat>Widescreen</PresentationFormat>
  <Paragraphs>58</Paragraphs>
  <Slides>26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5" baseType="lpstr">
      <vt:lpstr>Georgia</vt:lpstr>
      <vt:lpstr>Calibri Light</vt:lpstr>
      <vt:lpstr>Calibri</vt:lpstr>
      <vt:lpstr>Arial</vt:lpstr>
      <vt:lpstr>Arial Black</vt:lpstr>
      <vt:lpstr>Arial Narrow</vt:lpstr>
      <vt:lpstr>Times New Roman</vt:lpstr>
      <vt:lpstr>AngsanaUPC</vt:lpstr>
      <vt:lpstr>Office Theme</vt:lpstr>
      <vt:lpstr>Credit Card Fraud Detection Anonymized credit card transactions labeled as fraudulent or genuine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Credit Card Fraud Detection Anonymized credit card transactions labeled as fraudulent or genuine</dc:title>
  <dc:creator>Panaya Sudta</dc:creator>
  <cp:lastModifiedBy>Panaya Sudta</cp:lastModifiedBy>
  <cp:revision>4</cp:revision>
  <dcterms:created xsi:type="dcterms:W3CDTF">2020-11-14T06:49:01Z</dcterms:created>
  <dcterms:modified xsi:type="dcterms:W3CDTF">2020-11-14T07:15:24Z</dcterms:modified>
</cp:coreProperties>
</file>